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Average"/>
      <p:regular r:id="rId13"/>
    </p:embeddedFont>
    <p:embeddedFont>
      <p:font typeface="Oswald"/>
      <p:regular r:id="rId14"/>
      <p:bold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Average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Oswald-bold.fntdata"/><Relationship Id="rId14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89b7f4de10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89b7f4de10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89b7f4de10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89b7f4de10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89a65e6ac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89a65e6ac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89a65e6ac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89a65e6ac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89b133723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89b133723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89a65e6ac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89a65e6ac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0" y="4632600"/>
            <a:ext cx="394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hyperlink" Target="https://www.spaceappschallenge.org/2023/find-a-team/morug-melog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10" Type="http://schemas.openxmlformats.org/officeDocument/2006/relationships/hyperlink" Target="https://www.spaceappschallenge.org/2023/find-a-team/morug-melog/" TargetMode="External"/><Relationship Id="rId9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1.png"/><Relationship Id="rId7" Type="http://schemas.openxmlformats.org/officeDocument/2006/relationships/image" Target="../media/image8.png"/><Relationship Id="rId8" Type="http://schemas.openxmlformats.org/officeDocument/2006/relationships/hyperlink" Target="https://www.spaceappschallenge.org/2023/find-a-team/morug-melog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hyperlink" Target="https://www.spaceappschallenge.org/2023/find-a-team/morug-melog/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15.png"/><Relationship Id="rId8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gif"/><Relationship Id="rId4" Type="http://schemas.openxmlformats.org/officeDocument/2006/relationships/hyperlink" Target="https://www.spaceappschallenge.org/2023/find-a-team/morug-melog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hyperlink" Target="https://www.spaceappschallenge.org/2023/find-a-team/morug-melog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spaceappschallenge.org/2023/find-a-team/morug-melo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Natural disaster </a:t>
            </a:r>
            <a:r>
              <a:rPr lang="pl"/>
              <a:t>assessment using AI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5"/>
            <a:ext cx="7801500" cy="12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Natural disasters provide many </a:t>
            </a:r>
            <a:r>
              <a:rPr lang="pl"/>
              <a:t>challenges</a:t>
            </a:r>
            <a:r>
              <a:rPr lang="pl"/>
              <a:t> to governments and rescue services. </a:t>
            </a:r>
            <a:r>
              <a:rPr lang="pl"/>
              <a:t>Currently assessment of natural disasters is done manually or with an AI to a very limited extend. </a:t>
            </a:r>
            <a:r>
              <a:rPr lang="pl"/>
              <a:t>We propose AI powered </a:t>
            </a:r>
            <a:r>
              <a:rPr lang="pl"/>
              <a:t>analytics</a:t>
            </a:r>
            <a:r>
              <a:rPr lang="pl"/>
              <a:t> tool that help to provide</a:t>
            </a:r>
            <a:r>
              <a:rPr lang="pl"/>
              <a:t> humanitarian assistance </a:t>
            </a:r>
            <a:r>
              <a:rPr lang="pl"/>
              <a:t>and </a:t>
            </a:r>
            <a:r>
              <a:rPr lang="pl"/>
              <a:t>disaster recovery.</a:t>
            </a:r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4561025" y="1910750"/>
            <a:ext cx="7044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7800">
                <a:solidFill>
                  <a:srgbClr val="A72A1E"/>
                </a:solidFill>
                <a:latin typeface="Average"/>
                <a:ea typeface="Average"/>
                <a:cs typeface="Average"/>
                <a:sym typeface="Average"/>
              </a:rPr>
              <a:t>.</a:t>
            </a:r>
            <a:endParaRPr b="1" sz="7800">
              <a:solidFill>
                <a:srgbClr val="A72A1E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8725" y="2761550"/>
            <a:ext cx="2118199" cy="4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7235650" y="0"/>
            <a:ext cx="1908300" cy="2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600">
                <a:solidFill>
                  <a:srgbClr val="E06666"/>
                </a:solidFill>
              </a:rPr>
              <a:t>NASA</a:t>
            </a:r>
            <a:r>
              <a:rPr lang="pl" sz="600"/>
              <a:t> Space Apps 2023, Morug Melog Team</a:t>
            </a:r>
            <a:endParaRPr sz="600">
              <a:uFill>
                <a:noFill/>
              </a:uFill>
              <a:hlinkClick r:id="rId4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462" y="-105050"/>
            <a:ext cx="9184924" cy="52485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/>
          <p:nvPr/>
        </p:nvSpPr>
        <p:spPr>
          <a:xfrm>
            <a:off x="270450" y="223650"/>
            <a:ext cx="8603100" cy="4696200"/>
          </a:xfrm>
          <a:prstGeom prst="rect">
            <a:avLst/>
          </a:prstGeom>
          <a:solidFill>
            <a:srgbClr val="37474F">
              <a:alpha val="82870"/>
            </a:srgbClr>
          </a:solidFill>
          <a:ln cap="flat" cmpd="sng" w="9525">
            <a:solidFill>
              <a:srgbClr val="3747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0" name="Google Shape;70;p14"/>
          <p:cNvSpPr txBox="1"/>
          <p:nvPr>
            <p:ph type="title"/>
          </p:nvPr>
        </p:nvSpPr>
        <p:spPr>
          <a:xfrm>
            <a:off x="3888075" y="1768825"/>
            <a:ext cx="166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/>
              <a:t>Our GeoAI App…</a:t>
            </a:r>
            <a:endParaRPr b="1"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1613" y="2271188"/>
            <a:ext cx="766864" cy="76686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594425" y="573025"/>
            <a:ext cx="25002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pl" sz="21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…</a:t>
            </a:r>
            <a:r>
              <a:rPr lang="pl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provides </a:t>
            </a:r>
            <a:r>
              <a:rPr b="1" lang="pl" sz="1600">
                <a:solidFill>
                  <a:srgbClr val="E06666"/>
                </a:solidFill>
                <a:latin typeface="Average"/>
                <a:ea typeface="Average"/>
                <a:cs typeface="Average"/>
                <a:sym typeface="Average"/>
              </a:rPr>
              <a:t>quickest way</a:t>
            </a:r>
            <a:r>
              <a:rPr lang="pl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to </a:t>
            </a:r>
            <a:r>
              <a:rPr b="1" lang="pl" sz="1600">
                <a:solidFill>
                  <a:srgbClr val="E06666"/>
                </a:solidFill>
                <a:latin typeface="Average"/>
                <a:ea typeface="Average"/>
                <a:cs typeface="Average"/>
                <a:sym typeface="Average"/>
              </a:rPr>
              <a:t>assess damage</a:t>
            </a:r>
            <a:r>
              <a:rPr lang="pl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after natural disaster.</a:t>
            </a:r>
            <a:endParaRPr sz="16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6075" y="2362675"/>
            <a:ext cx="825574" cy="82557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463825" y="2750175"/>
            <a:ext cx="2347800" cy="14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21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…</a:t>
            </a:r>
            <a:r>
              <a:rPr lang="pl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p</a:t>
            </a:r>
            <a:r>
              <a:rPr lang="pl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inpoints </a:t>
            </a:r>
            <a:r>
              <a:rPr b="1" lang="pl" sz="1600">
                <a:solidFill>
                  <a:srgbClr val="E06666"/>
                </a:solidFill>
                <a:latin typeface="Average"/>
                <a:ea typeface="Average"/>
                <a:cs typeface="Average"/>
                <a:sym typeface="Average"/>
              </a:rPr>
              <a:t>destroyed buildings</a:t>
            </a:r>
            <a:r>
              <a:rPr lang="pl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and people that are potentially trapped in them.</a:t>
            </a:r>
            <a:endParaRPr sz="16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6422600" y="2750175"/>
            <a:ext cx="24510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21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…</a:t>
            </a:r>
            <a:r>
              <a:rPr lang="pl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p</a:t>
            </a:r>
            <a:r>
              <a:rPr lang="pl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rovides </a:t>
            </a:r>
            <a:r>
              <a:rPr b="1" lang="pl" sz="1600">
                <a:solidFill>
                  <a:srgbClr val="E06666"/>
                </a:solidFill>
                <a:latin typeface="Average"/>
                <a:ea typeface="Average"/>
                <a:cs typeface="Average"/>
                <a:sym typeface="Average"/>
              </a:rPr>
              <a:t>optimal</a:t>
            </a:r>
            <a:endParaRPr b="1" sz="1600">
              <a:solidFill>
                <a:srgbClr val="E0666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600">
                <a:solidFill>
                  <a:srgbClr val="E06666"/>
                </a:solidFill>
                <a:latin typeface="Average"/>
                <a:ea typeface="Average"/>
                <a:cs typeface="Average"/>
                <a:sym typeface="Average"/>
              </a:rPr>
              <a:t>routing </a:t>
            </a:r>
            <a:r>
              <a:rPr lang="pl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for emergency services</a:t>
            </a:r>
            <a:endParaRPr sz="17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avoiding destroyed/flooded roads</a:t>
            </a:r>
            <a:endParaRPr sz="12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6381650" y="502725"/>
            <a:ext cx="21420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21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…</a:t>
            </a:r>
            <a:r>
              <a:rPr lang="pl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l</a:t>
            </a:r>
            <a:r>
              <a:rPr lang="pl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everages drone, satellite and SAR data</a:t>
            </a:r>
            <a:endParaRPr sz="16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3325225" y="3706175"/>
            <a:ext cx="27330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21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…</a:t>
            </a:r>
            <a:r>
              <a:rPr lang="pl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 is </a:t>
            </a:r>
            <a:r>
              <a:rPr lang="pl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designed for </a:t>
            </a:r>
            <a:r>
              <a:rPr b="1" lang="pl" sz="1600">
                <a:solidFill>
                  <a:srgbClr val="E06666"/>
                </a:solidFill>
                <a:latin typeface="Average"/>
                <a:ea typeface="Average"/>
                <a:cs typeface="Average"/>
                <a:sym typeface="Average"/>
              </a:rPr>
              <a:t>emergency management</a:t>
            </a:r>
            <a:endParaRPr b="1" sz="1600">
              <a:solidFill>
                <a:srgbClr val="E0666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6381650" y="1206775"/>
            <a:ext cx="2451000" cy="1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</a:pPr>
            <a:r>
              <a:rPr b="1" lang="pl" sz="1600">
                <a:solidFill>
                  <a:srgbClr val="E06666"/>
                </a:solidFill>
                <a:latin typeface="Average"/>
                <a:ea typeface="Average"/>
                <a:cs typeface="Average"/>
                <a:sym typeface="Average"/>
              </a:rPr>
              <a:t>data fusion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</a:pPr>
            <a:r>
              <a:rPr lang="pl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works during any weather conditions</a:t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</a:pPr>
            <a:r>
              <a:rPr lang="pl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drones are versatile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79" name="Google Shape;7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8781" y="994225"/>
            <a:ext cx="668125" cy="669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64112" y="689725"/>
            <a:ext cx="722100" cy="7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90873" y="771121"/>
            <a:ext cx="722125" cy="730965"/>
          </a:xfrm>
          <a:prstGeom prst="rect">
            <a:avLst/>
          </a:prstGeom>
          <a:noFill/>
          <a:ln cap="flat" cmpd="sng" w="9525">
            <a:solidFill>
              <a:srgbClr val="37474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2" name="Google Shape;82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57672" y="3038047"/>
            <a:ext cx="668125" cy="6681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 txBox="1"/>
          <p:nvPr>
            <p:ph idx="4294967295" type="subTitle"/>
          </p:nvPr>
        </p:nvSpPr>
        <p:spPr>
          <a:xfrm>
            <a:off x="7235650" y="0"/>
            <a:ext cx="1908300" cy="2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600">
                <a:solidFill>
                  <a:srgbClr val="CC0000"/>
                </a:solidFill>
              </a:rPr>
              <a:t>NASA</a:t>
            </a:r>
            <a:r>
              <a:rPr lang="pl" sz="600"/>
              <a:t> </a:t>
            </a:r>
            <a:r>
              <a:rPr lang="pl" sz="600">
                <a:solidFill>
                  <a:schemeClr val="lt1"/>
                </a:solidFill>
              </a:rPr>
              <a:t>Space Apps 2023, Morug Melog Team</a:t>
            </a:r>
            <a:endParaRPr sz="600">
              <a:solidFill>
                <a:schemeClr val="lt1"/>
              </a:solidFill>
              <a:uFill>
                <a:noFill/>
              </a:uFill>
              <a:hlinkClick r:id="rId10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262">
            <a:off x="247437" y="1866012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262">
            <a:off x="1198244" y="1297247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/>
          <p:nvPr>
            <p:ph type="title"/>
          </p:nvPr>
        </p:nvSpPr>
        <p:spPr>
          <a:xfrm rot="-10288">
            <a:off x="332334" y="2892834"/>
            <a:ext cx="2105109" cy="572702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/>
              <a:t>1.</a:t>
            </a:r>
            <a:r>
              <a:rPr lang="pl"/>
              <a:t> </a:t>
            </a:r>
            <a:r>
              <a:rPr lang="pl"/>
              <a:t>Collect Data</a:t>
            </a:r>
            <a:endParaRPr/>
          </a:p>
        </p:txBody>
      </p:sp>
      <p:sp>
        <p:nvSpPr>
          <p:cNvPr id="91" name="Google Shape;91;p15"/>
          <p:cNvSpPr txBox="1"/>
          <p:nvPr>
            <p:ph idx="4294967295" type="subTitle"/>
          </p:nvPr>
        </p:nvSpPr>
        <p:spPr>
          <a:xfrm rot="-10170">
            <a:off x="220604" y="3502546"/>
            <a:ext cx="2332510" cy="620403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pl" sz="1400"/>
              <a:t>Airbus SAR Satellites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pl" sz="1400"/>
              <a:t>Drones </a:t>
            </a:r>
            <a:endParaRPr sz="1400"/>
          </a:p>
        </p:txBody>
      </p:sp>
      <p:sp>
        <p:nvSpPr>
          <p:cNvPr id="92" name="Google Shape;92;p15"/>
          <p:cNvSpPr txBox="1"/>
          <p:nvPr>
            <p:ph idx="4294967295" type="subTitle"/>
          </p:nvPr>
        </p:nvSpPr>
        <p:spPr>
          <a:xfrm rot="-10170">
            <a:off x="222609" y="4174368"/>
            <a:ext cx="2332510" cy="620403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b="1" lang="pl" sz="1400">
                <a:solidFill>
                  <a:srgbClr val="E06666"/>
                </a:solidFill>
              </a:rPr>
              <a:t>Any weather</a:t>
            </a:r>
            <a:r>
              <a:rPr lang="pl" sz="1400"/>
              <a:t> and terrain conditions</a:t>
            </a:r>
            <a:endParaRPr sz="1400"/>
          </a:p>
        </p:txBody>
      </p:sp>
      <p:pic>
        <p:nvPicPr>
          <p:cNvPr id="93" name="Google Shape;9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3275" y="20955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 txBox="1"/>
          <p:nvPr>
            <p:ph type="title"/>
          </p:nvPr>
        </p:nvSpPr>
        <p:spPr>
          <a:xfrm>
            <a:off x="3519438" y="2892825"/>
            <a:ext cx="210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"/>
              <a:t>2</a:t>
            </a:r>
            <a:r>
              <a:rPr b="1" lang="pl"/>
              <a:t>.</a:t>
            </a:r>
            <a:r>
              <a:rPr lang="pl"/>
              <a:t> AI Analysis</a:t>
            </a:r>
            <a:endParaRPr/>
          </a:p>
        </p:txBody>
      </p:sp>
      <p:sp>
        <p:nvSpPr>
          <p:cNvPr id="95" name="Google Shape;95;p15"/>
          <p:cNvSpPr txBox="1"/>
          <p:nvPr>
            <p:ph idx="4294967295" type="subTitle"/>
          </p:nvPr>
        </p:nvSpPr>
        <p:spPr>
          <a:xfrm>
            <a:off x="3354888" y="3465525"/>
            <a:ext cx="24342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b="1" lang="pl" sz="1400">
                <a:solidFill>
                  <a:srgbClr val="E06666"/>
                </a:solidFill>
              </a:rPr>
              <a:t>Model fine-tuned</a:t>
            </a:r>
            <a:r>
              <a:rPr lang="pl" sz="1400"/>
              <a:t> on natural disaster dataset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pl" sz="1400"/>
              <a:t>Automated description and annotation</a:t>
            </a:r>
            <a:endParaRPr sz="1400"/>
          </a:p>
        </p:txBody>
      </p:sp>
      <p:pic>
        <p:nvPicPr>
          <p:cNvPr id="96" name="Google Shape;9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5738" y="1796263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5"/>
          <p:cNvSpPr txBox="1"/>
          <p:nvPr>
            <p:ph type="title"/>
          </p:nvPr>
        </p:nvSpPr>
        <p:spPr>
          <a:xfrm rot="-1551">
            <a:off x="6411301" y="2892677"/>
            <a:ext cx="2659200" cy="5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/>
              <a:t>3</a:t>
            </a:r>
            <a:r>
              <a:rPr b="1" lang="pl"/>
              <a:t>.</a:t>
            </a:r>
            <a:r>
              <a:rPr lang="pl"/>
              <a:t> Decision making</a:t>
            </a:r>
            <a:endParaRPr/>
          </a:p>
        </p:txBody>
      </p:sp>
      <p:sp>
        <p:nvSpPr>
          <p:cNvPr id="98" name="Google Shape;98;p15"/>
          <p:cNvSpPr txBox="1"/>
          <p:nvPr>
            <p:ph idx="4294967295" type="subTitle"/>
          </p:nvPr>
        </p:nvSpPr>
        <p:spPr>
          <a:xfrm rot="424">
            <a:off x="6435981" y="3499243"/>
            <a:ext cx="24339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pl" sz="1400"/>
              <a:t>Best route to given destination</a:t>
            </a:r>
            <a:endParaRPr sz="1400"/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76684" y="186601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 txBox="1"/>
          <p:nvPr>
            <p:ph idx="4294967295" type="subTitle"/>
          </p:nvPr>
        </p:nvSpPr>
        <p:spPr>
          <a:xfrm>
            <a:off x="6435975" y="4147550"/>
            <a:ext cx="24339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pl" sz="1400"/>
              <a:t>Handling </a:t>
            </a:r>
            <a:r>
              <a:rPr b="1" lang="pl" sz="1400">
                <a:solidFill>
                  <a:srgbClr val="E06666"/>
                </a:solidFill>
              </a:rPr>
              <a:t>other disasters</a:t>
            </a:r>
            <a:r>
              <a:rPr lang="pl" sz="1400"/>
              <a:t> in the future!</a:t>
            </a:r>
            <a:endParaRPr sz="1400"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4825" y="2095512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>
            <p:ph type="title"/>
          </p:nvPr>
        </p:nvSpPr>
        <p:spPr>
          <a:xfrm>
            <a:off x="311700" y="262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l" sz="3500"/>
              <a:t>Real Life Implementation</a:t>
            </a:r>
            <a:endParaRPr b="1" sz="3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3500"/>
          </a:p>
        </p:txBody>
      </p:sp>
      <p:sp>
        <p:nvSpPr>
          <p:cNvPr id="103" name="Google Shape;103;p15"/>
          <p:cNvSpPr txBox="1"/>
          <p:nvPr>
            <p:ph idx="4294967295" type="subTitle"/>
          </p:nvPr>
        </p:nvSpPr>
        <p:spPr>
          <a:xfrm>
            <a:off x="7235650" y="0"/>
            <a:ext cx="1908300" cy="2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600">
                <a:solidFill>
                  <a:srgbClr val="E06666"/>
                </a:solidFill>
              </a:rPr>
              <a:t>NASA</a:t>
            </a:r>
            <a:r>
              <a:rPr lang="pl" sz="600"/>
              <a:t> Space Apps 2023, Morug Melog Team</a:t>
            </a:r>
            <a:endParaRPr sz="600">
              <a:uFill>
                <a:noFill/>
              </a:uFill>
              <a:hlinkClick r:id="rId8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3525" y="1246050"/>
            <a:ext cx="4600924" cy="272957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/>
          <p:nvPr>
            <p:ph type="title"/>
          </p:nvPr>
        </p:nvSpPr>
        <p:spPr>
          <a:xfrm>
            <a:off x="311700" y="262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l" sz="3500"/>
              <a:t>Clear information about the </a:t>
            </a:r>
            <a:r>
              <a:rPr b="1" lang="pl" sz="3500"/>
              <a:t>disaster</a:t>
            </a:r>
            <a:r>
              <a:rPr b="1" lang="pl" sz="3500"/>
              <a:t> area</a:t>
            </a:r>
            <a:endParaRPr b="1" sz="3500"/>
          </a:p>
        </p:txBody>
      </p:sp>
      <p:pic>
        <p:nvPicPr>
          <p:cNvPr id="110" name="Google Shape;110;p16"/>
          <p:cNvPicPr preferRelativeResize="0"/>
          <p:nvPr/>
        </p:nvPicPr>
        <p:blipFill rotWithShape="1">
          <a:blip r:embed="rId4">
            <a:alphaModFix/>
          </a:blip>
          <a:srcRect b="-12067" l="-1877" r="-1877" t="10832"/>
          <a:stretch/>
        </p:blipFill>
        <p:spPr>
          <a:xfrm>
            <a:off x="3315300" y="991325"/>
            <a:ext cx="56046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394200" y="1246050"/>
            <a:ext cx="2792100" cy="14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l"/>
              <a:t>We propose the </a:t>
            </a:r>
            <a:r>
              <a:rPr b="1" lang="pl" sz="1708">
                <a:solidFill>
                  <a:srgbClr val="E06666"/>
                </a:solidFill>
              </a:rPr>
              <a:t>web app</a:t>
            </a:r>
            <a:r>
              <a:rPr lang="pl"/>
              <a:t>, that provides </a:t>
            </a:r>
            <a:r>
              <a:rPr b="1" lang="pl" sz="1816">
                <a:solidFill>
                  <a:srgbClr val="E06666"/>
                </a:solidFill>
              </a:rPr>
              <a:t>clear information</a:t>
            </a:r>
            <a:r>
              <a:rPr lang="pl"/>
              <a:t> about the state of the area, by supplying:</a:t>
            </a:r>
            <a:endParaRPr/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4741600" y="4704700"/>
            <a:ext cx="3049500" cy="4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pl" sz="1600">
                <a:solidFill>
                  <a:schemeClr val="dk1"/>
                </a:solidFill>
              </a:rPr>
              <a:t>Drives critical decision making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750" y="2766575"/>
            <a:ext cx="394200" cy="39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 txBox="1"/>
          <p:nvPr>
            <p:ph idx="1" type="body"/>
          </p:nvPr>
        </p:nvSpPr>
        <p:spPr>
          <a:xfrm>
            <a:off x="1122950" y="2767175"/>
            <a:ext cx="2626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l"/>
              <a:t>State of houses</a:t>
            </a:r>
            <a:endParaRPr/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0538" y="3249488"/>
            <a:ext cx="330637" cy="330637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/>
          <p:nvPr>
            <p:ph idx="1" type="body"/>
          </p:nvPr>
        </p:nvSpPr>
        <p:spPr>
          <a:xfrm>
            <a:off x="1122950" y="3218000"/>
            <a:ext cx="2626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l"/>
              <a:t>State of roads</a:t>
            </a:r>
            <a:endParaRPr/>
          </a:p>
        </p:txBody>
      </p:sp>
      <p:pic>
        <p:nvPicPr>
          <p:cNvPr id="117" name="Google Shape;117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8751" y="3668825"/>
            <a:ext cx="362425" cy="36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6"/>
          <p:cNvSpPr txBox="1"/>
          <p:nvPr>
            <p:ph idx="1" type="body"/>
          </p:nvPr>
        </p:nvSpPr>
        <p:spPr>
          <a:xfrm>
            <a:off x="1122950" y="3694300"/>
            <a:ext cx="2626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l"/>
              <a:t>Flooded area</a:t>
            </a:r>
            <a:endParaRPr/>
          </a:p>
        </p:txBody>
      </p:sp>
      <p:pic>
        <p:nvPicPr>
          <p:cNvPr id="119" name="Google Shape;119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0550" y="4119950"/>
            <a:ext cx="330625" cy="33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>
            <p:ph idx="1" type="body"/>
          </p:nvPr>
        </p:nvSpPr>
        <p:spPr>
          <a:xfrm>
            <a:off x="1122950" y="4119950"/>
            <a:ext cx="2626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l"/>
              <a:t>Optimal route</a:t>
            </a:r>
            <a:endParaRPr/>
          </a:p>
        </p:txBody>
      </p:sp>
      <p:sp>
        <p:nvSpPr>
          <p:cNvPr id="121" name="Google Shape;121;p16"/>
          <p:cNvSpPr txBox="1"/>
          <p:nvPr>
            <p:ph idx="4294967295" type="subTitle"/>
          </p:nvPr>
        </p:nvSpPr>
        <p:spPr>
          <a:xfrm>
            <a:off x="7235650" y="0"/>
            <a:ext cx="1908300" cy="2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600">
                <a:solidFill>
                  <a:srgbClr val="E06666"/>
                </a:solidFill>
              </a:rPr>
              <a:t>NASA</a:t>
            </a:r>
            <a:r>
              <a:rPr lang="pl" sz="600"/>
              <a:t> Space Apps 2023, Morug Melog Team</a:t>
            </a:r>
            <a:endParaRPr sz="600">
              <a:uFill>
                <a:noFill/>
              </a:uFill>
              <a:hlinkClick r:id="rId9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7"/>
          <p:cNvGrpSpPr/>
          <p:nvPr/>
        </p:nvGrpSpPr>
        <p:grpSpPr>
          <a:xfrm>
            <a:off x="4655445" y="1767048"/>
            <a:ext cx="3643400" cy="3151521"/>
            <a:chOff x="4610988" y="1717575"/>
            <a:chExt cx="3943500" cy="3327900"/>
          </a:xfrm>
        </p:grpSpPr>
        <p:sp>
          <p:nvSpPr>
            <p:cNvPr id="127" name="Google Shape;127;p17"/>
            <p:cNvSpPr/>
            <p:nvPr/>
          </p:nvSpPr>
          <p:spPr>
            <a:xfrm>
              <a:off x="4610988" y="1717575"/>
              <a:ext cx="3943500" cy="3327900"/>
            </a:xfrm>
            <a:prstGeom prst="roundRect">
              <a:avLst>
                <a:gd fmla="val 16667" name="adj"/>
              </a:avLst>
            </a:prstGeom>
            <a:solidFill>
              <a:srgbClr val="EFEAE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  <p:pic>
          <p:nvPicPr>
            <p:cNvPr id="128" name="Google Shape;128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33325" y="1874375"/>
              <a:ext cx="3538325" cy="30263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29" name="Google Shape;129;p17"/>
            <p:cNvCxnSpPr/>
            <p:nvPr/>
          </p:nvCxnSpPr>
          <p:spPr>
            <a:xfrm flipH="1" rot="10800000">
              <a:off x="4838975" y="4898000"/>
              <a:ext cx="3525000" cy="10500"/>
            </a:xfrm>
            <a:prstGeom prst="straightConnector1">
              <a:avLst/>
            </a:prstGeom>
            <a:noFill/>
            <a:ln cap="flat" cmpd="sng" w="28575">
              <a:solidFill>
                <a:srgbClr val="EFEAE5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30" name="Google Shape;130;p17"/>
          <p:cNvGrpSpPr/>
          <p:nvPr/>
        </p:nvGrpSpPr>
        <p:grpSpPr>
          <a:xfrm>
            <a:off x="1090978" y="1864274"/>
            <a:ext cx="3083499" cy="2957073"/>
            <a:chOff x="752379" y="1767050"/>
            <a:chExt cx="3311673" cy="3151522"/>
          </a:xfrm>
        </p:grpSpPr>
        <p:sp>
          <p:nvSpPr>
            <p:cNvPr id="131" name="Google Shape;131;p17"/>
            <p:cNvSpPr/>
            <p:nvPr/>
          </p:nvSpPr>
          <p:spPr>
            <a:xfrm>
              <a:off x="752570" y="1767050"/>
              <a:ext cx="1629300" cy="1555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" sz="1000">
                  <a:latin typeface="Average"/>
                  <a:ea typeface="Average"/>
                  <a:cs typeface="Average"/>
                  <a:sym typeface="Average"/>
                </a:rPr>
                <a:t>Undisturbed.</a:t>
              </a:r>
              <a:endParaRPr sz="1000"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132" name="Google Shape;132;p17"/>
            <p:cNvSpPr txBox="1"/>
            <p:nvPr/>
          </p:nvSpPr>
          <p:spPr>
            <a:xfrm>
              <a:off x="752563" y="1767057"/>
              <a:ext cx="1629300" cy="31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" sz="1200">
                  <a:latin typeface="Average"/>
                  <a:ea typeface="Average"/>
                  <a:cs typeface="Average"/>
                  <a:sym typeface="Average"/>
                </a:rPr>
                <a:t>NO DAMAGE</a:t>
              </a:r>
              <a:endParaRPr sz="1200">
                <a:latin typeface="Average"/>
                <a:ea typeface="Average"/>
                <a:cs typeface="Average"/>
                <a:sym typeface="Average"/>
              </a:endParaRPr>
            </a:p>
          </p:txBody>
        </p:sp>
        <p:grpSp>
          <p:nvGrpSpPr>
            <p:cNvPr id="133" name="Google Shape;133;p17"/>
            <p:cNvGrpSpPr/>
            <p:nvPr/>
          </p:nvGrpSpPr>
          <p:grpSpPr>
            <a:xfrm>
              <a:off x="752379" y="3362779"/>
              <a:ext cx="1628909" cy="1555793"/>
              <a:chOff x="-2599000" y="4415388"/>
              <a:chExt cx="1651200" cy="1880113"/>
            </a:xfrm>
          </p:grpSpPr>
          <p:sp>
            <p:nvSpPr>
              <p:cNvPr id="134" name="Google Shape;134;p17"/>
              <p:cNvSpPr/>
              <p:nvPr/>
            </p:nvSpPr>
            <p:spPr>
              <a:xfrm>
                <a:off x="-2599000" y="4415400"/>
                <a:ext cx="1651200" cy="1880100"/>
              </a:xfrm>
              <a:prstGeom prst="roundRect">
                <a:avLst>
                  <a:gd fmla="val 16667" name="adj"/>
                </a:avLst>
              </a:prstGeom>
              <a:solidFill>
                <a:srgbClr val="F9CB9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latin typeface="Average"/>
                  <a:ea typeface="Average"/>
                  <a:cs typeface="Average"/>
                  <a:sym typeface="Average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l" sz="1000">
                    <a:latin typeface="Average"/>
                    <a:ea typeface="Average"/>
                    <a:cs typeface="Average"/>
                    <a:sym typeface="Average"/>
                  </a:rPr>
                  <a:t>Partial wall or roof collapse, encroaching volcanic flow, or the structure is surrounded by water or mud.</a:t>
                </a:r>
                <a:endParaRPr sz="1000">
                  <a:latin typeface="Average"/>
                  <a:ea typeface="Average"/>
                  <a:cs typeface="Average"/>
                  <a:sym typeface="Average"/>
                </a:endParaRPr>
              </a:p>
            </p:txBody>
          </p:sp>
          <p:sp>
            <p:nvSpPr>
              <p:cNvPr id="135" name="Google Shape;135;p17"/>
              <p:cNvSpPr txBox="1"/>
              <p:nvPr/>
            </p:nvSpPr>
            <p:spPr>
              <a:xfrm>
                <a:off x="-2599000" y="4415388"/>
                <a:ext cx="1651200" cy="29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l" sz="1200">
                    <a:latin typeface="Average"/>
                    <a:ea typeface="Average"/>
                    <a:cs typeface="Average"/>
                    <a:sym typeface="Average"/>
                  </a:rPr>
                  <a:t>MAJOR DAMAGE</a:t>
                </a:r>
                <a:endParaRPr sz="1200">
                  <a:latin typeface="Average"/>
                  <a:ea typeface="Average"/>
                  <a:cs typeface="Average"/>
                  <a:sym typeface="Average"/>
                </a:endParaRPr>
              </a:p>
            </p:txBody>
          </p:sp>
        </p:grpSp>
        <p:grpSp>
          <p:nvGrpSpPr>
            <p:cNvPr id="136" name="Google Shape;136;p17"/>
            <p:cNvGrpSpPr/>
            <p:nvPr/>
          </p:nvGrpSpPr>
          <p:grpSpPr>
            <a:xfrm>
              <a:off x="2435082" y="3362786"/>
              <a:ext cx="1628909" cy="1555783"/>
              <a:chOff x="852575" y="2487000"/>
              <a:chExt cx="1651200" cy="1880100"/>
            </a:xfrm>
          </p:grpSpPr>
          <p:sp>
            <p:nvSpPr>
              <p:cNvPr id="137" name="Google Shape;137;p17"/>
              <p:cNvSpPr/>
              <p:nvPr/>
            </p:nvSpPr>
            <p:spPr>
              <a:xfrm>
                <a:off x="852575" y="2487000"/>
                <a:ext cx="1651200" cy="1880100"/>
              </a:xfrm>
              <a:prstGeom prst="roundRect">
                <a:avLst>
                  <a:gd fmla="val 16667" name="adj"/>
                </a:avLst>
              </a:prstGeom>
              <a:solidFill>
                <a:srgbClr val="EA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latin typeface="Average"/>
                  <a:ea typeface="Average"/>
                  <a:cs typeface="Average"/>
                  <a:sym typeface="Average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l" sz="1000">
                    <a:latin typeface="Average"/>
                    <a:ea typeface="Average"/>
                    <a:cs typeface="Average"/>
                    <a:sym typeface="Average"/>
                  </a:rPr>
                  <a:t>Structure is scorched, completely collapsed, partially or completely covered with water or mud.</a:t>
                </a:r>
                <a:endParaRPr sz="1000">
                  <a:latin typeface="Average"/>
                  <a:ea typeface="Average"/>
                  <a:cs typeface="Average"/>
                  <a:sym typeface="Average"/>
                </a:endParaRPr>
              </a:p>
            </p:txBody>
          </p:sp>
          <p:sp>
            <p:nvSpPr>
              <p:cNvPr id="138" name="Google Shape;138;p17"/>
              <p:cNvSpPr txBox="1"/>
              <p:nvPr/>
            </p:nvSpPr>
            <p:spPr>
              <a:xfrm>
                <a:off x="852575" y="2487000"/>
                <a:ext cx="1651200" cy="29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l" sz="1200">
                    <a:latin typeface="Average"/>
                    <a:ea typeface="Average"/>
                    <a:cs typeface="Average"/>
                    <a:sym typeface="Average"/>
                  </a:rPr>
                  <a:t>DESTROYED</a:t>
                </a:r>
                <a:endParaRPr sz="1200">
                  <a:latin typeface="Average"/>
                  <a:ea typeface="Average"/>
                  <a:cs typeface="Average"/>
                  <a:sym typeface="Average"/>
                </a:endParaRPr>
              </a:p>
            </p:txBody>
          </p:sp>
        </p:grpSp>
        <p:grpSp>
          <p:nvGrpSpPr>
            <p:cNvPr id="139" name="Google Shape;139;p17"/>
            <p:cNvGrpSpPr/>
            <p:nvPr/>
          </p:nvGrpSpPr>
          <p:grpSpPr>
            <a:xfrm>
              <a:off x="2381872" y="1767051"/>
              <a:ext cx="1682180" cy="1555789"/>
              <a:chOff x="2020612" y="1066017"/>
              <a:chExt cx="1705200" cy="1880108"/>
            </a:xfrm>
          </p:grpSpPr>
          <p:sp>
            <p:nvSpPr>
              <p:cNvPr id="140" name="Google Shape;140;p17"/>
              <p:cNvSpPr/>
              <p:nvPr/>
            </p:nvSpPr>
            <p:spPr>
              <a:xfrm>
                <a:off x="2074550" y="1066025"/>
                <a:ext cx="1651200" cy="1880100"/>
              </a:xfrm>
              <a:prstGeom prst="roundRect">
                <a:avLst>
                  <a:gd fmla="val 16667" name="adj"/>
                </a:avLst>
              </a:prstGeom>
              <a:solidFill>
                <a:srgbClr val="B6D7A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latin typeface="Average"/>
                  <a:ea typeface="Average"/>
                  <a:cs typeface="Average"/>
                  <a:sym typeface="Average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l" sz="1000">
                    <a:latin typeface="Average"/>
                    <a:ea typeface="Average"/>
                    <a:cs typeface="Average"/>
                    <a:sym typeface="Average"/>
                  </a:rPr>
                  <a:t>Building partially burnt, water surrounding the structure, volcanic flow nearby, roof elements missing.</a:t>
                </a:r>
                <a:endParaRPr sz="1000">
                  <a:latin typeface="Average"/>
                  <a:ea typeface="Average"/>
                  <a:cs typeface="Average"/>
                  <a:sym typeface="Average"/>
                </a:endParaRPr>
              </a:p>
            </p:txBody>
          </p:sp>
          <p:sp>
            <p:nvSpPr>
              <p:cNvPr id="141" name="Google Shape;141;p17"/>
              <p:cNvSpPr txBox="1"/>
              <p:nvPr/>
            </p:nvSpPr>
            <p:spPr>
              <a:xfrm>
                <a:off x="2020612" y="1066017"/>
                <a:ext cx="1705200" cy="29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l" sz="1200">
                    <a:latin typeface="Average"/>
                    <a:ea typeface="Average"/>
                    <a:cs typeface="Average"/>
                    <a:sym typeface="Average"/>
                  </a:rPr>
                  <a:t>MINOR DAMAGE</a:t>
                </a:r>
                <a:endParaRPr sz="1200">
                  <a:latin typeface="Average"/>
                  <a:ea typeface="Average"/>
                  <a:cs typeface="Average"/>
                  <a:sym typeface="Average"/>
                </a:endParaRPr>
              </a:p>
            </p:txBody>
          </p:sp>
        </p:grpSp>
      </p:grpSp>
      <p:sp>
        <p:nvSpPr>
          <p:cNvPr id="142" name="Google Shape;142;p17"/>
          <p:cNvSpPr txBox="1"/>
          <p:nvPr>
            <p:ph type="title"/>
          </p:nvPr>
        </p:nvSpPr>
        <p:spPr>
          <a:xfrm>
            <a:off x="311700" y="262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l" sz="3500"/>
              <a:t>Foundation model fine-tuning to assess building damage after natural disasters</a:t>
            </a:r>
            <a:endParaRPr b="1" sz="3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3500"/>
          </a:p>
        </p:txBody>
      </p:sp>
      <p:sp>
        <p:nvSpPr>
          <p:cNvPr id="143" name="Google Shape;143;p17"/>
          <p:cNvSpPr txBox="1"/>
          <p:nvPr>
            <p:ph idx="4294967295" type="subTitle"/>
          </p:nvPr>
        </p:nvSpPr>
        <p:spPr>
          <a:xfrm>
            <a:off x="7235650" y="0"/>
            <a:ext cx="1908300" cy="2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600">
                <a:solidFill>
                  <a:srgbClr val="E06666"/>
                </a:solidFill>
              </a:rPr>
              <a:t>NASA</a:t>
            </a:r>
            <a:r>
              <a:rPr lang="pl" sz="600"/>
              <a:t> Space Apps 2023, Morug Melog Team</a:t>
            </a:r>
            <a:endParaRPr sz="600">
              <a:uFill>
                <a:noFill/>
              </a:uFill>
              <a:hlinkClick r:id="rId4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350" y="2823500"/>
            <a:ext cx="1020550" cy="102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8"/>
          <p:cNvSpPr txBox="1"/>
          <p:nvPr/>
        </p:nvSpPr>
        <p:spPr>
          <a:xfrm>
            <a:off x="376075" y="1701500"/>
            <a:ext cx="1643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Model based on </a:t>
            </a:r>
            <a:r>
              <a:rPr b="1" lang="pl" sz="1600">
                <a:solidFill>
                  <a:srgbClr val="E06666"/>
                </a:solidFill>
                <a:latin typeface="Average"/>
                <a:ea typeface="Average"/>
                <a:cs typeface="Average"/>
                <a:sym typeface="Average"/>
              </a:rPr>
              <a:t>transformer</a:t>
            </a:r>
            <a:r>
              <a:rPr b="1" lang="pl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lang="pl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architecture.</a:t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0" name="Google Shape;150;p18"/>
          <p:cNvSpPr txBox="1"/>
          <p:nvPr/>
        </p:nvSpPr>
        <p:spPr>
          <a:xfrm>
            <a:off x="2654400" y="2091450"/>
            <a:ext cx="383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We leverage </a:t>
            </a:r>
            <a:r>
              <a:rPr b="1" lang="pl" sz="1600">
                <a:solidFill>
                  <a:srgbClr val="E06666"/>
                </a:solidFill>
                <a:latin typeface="Average"/>
                <a:ea typeface="Average"/>
                <a:cs typeface="Average"/>
                <a:sym typeface="Average"/>
              </a:rPr>
              <a:t>self-supervised pre-training</a:t>
            </a:r>
            <a:r>
              <a:rPr lang="pl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reducing the amount of needed labeled data.</a:t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grpSp>
        <p:nvGrpSpPr>
          <p:cNvPr id="151" name="Google Shape;151;p18"/>
          <p:cNvGrpSpPr/>
          <p:nvPr/>
        </p:nvGrpSpPr>
        <p:grpSpPr>
          <a:xfrm>
            <a:off x="2673335" y="2823511"/>
            <a:ext cx="3835161" cy="1713282"/>
            <a:chOff x="2701175" y="1957646"/>
            <a:chExt cx="4745899" cy="2161325"/>
          </a:xfrm>
        </p:grpSpPr>
        <p:pic>
          <p:nvPicPr>
            <p:cNvPr id="152" name="Google Shape;152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01175" y="1957646"/>
              <a:ext cx="4745899" cy="2161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" name="Google Shape;153;p18"/>
            <p:cNvSpPr/>
            <p:nvPr/>
          </p:nvSpPr>
          <p:spPr>
            <a:xfrm>
              <a:off x="4257850" y="2845925"/>
              <a:ext cx="394200" cy="297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5558050" y="2845925"/>
              <a:ext cx="394200" cy="297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sp>
        <p:nvSpPr>
          <p:cNvPr id="155" name="Google Shape;155;p18"/>
          <p:cNvSpPr txBox="1"/>
          <p:nvPr/>
        </p:nvSpPr>
        <p:spPr>
          <a:xfrm>
            <a:off x="2772763" y="4136588"/>
            <a:ext cx="111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input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6" name="Google Shape;156;p18"/>
          <p:cNvSpPr txBox="1"/>
          <p:nvPr/>
        </p:nvSpPr>
        <p:spPr>
          <a:xfrm>
            <a:off x="5296788" y="4136588"/>
            <a:ext cx="111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output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57" name="Google Shape;15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3915" y="3012750"/>
            <a:ext cx="831272" cy="8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8"/>
          <p:cNvSpPr txBox="1"/>
          <p:nvPr/>
        </p:nvSpPr>
        <p:spPr>
          <a:xfrm>
            <a:off x="6874950" y="1917200"/>
            <a:ext cx="202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Our model achieves </a:t>
            </a:r>
            <a:r>
              <a:rPr b="1" lang="pl">
                <a:solidFill>
                  <a:srgbClr val="E06666"/>
                </a:solidFill>
                <a:latin typeface="Average"/>
                <a:ea typeface="Average"/>
                <a:cs typeface="Average"/>
                <a:sym typeface="Average"/>
              </a:rPr>
              <a:t>94.34% accuracy</a:t>
            </a:r>
            <a:r>
              <a:rPr lang="pl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on a test set after fine-tuning!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9" name="Google Shape;159;p18"/>
          <p:cNvSpPr txBox="1"/>
          <p:nvPr>
            <p:ph type="title"/>
          </p:nvPr>
        </p:nvSpPr>
        <p:spPr>
          <a:xfrm>
            <a:off x="311700" y="262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l" sz="3500"/>
              <a:t>Model details</a:t>
            </a:r>
            <a:endParaRPr b="1" sz="3500"/>
          </a:p>
        </p:txBody>
      </p:sp>
      <p:sp>
        <p:nvSpPr>
          <p:cNvPr id="160" name="Google Shape;160;p18"/>
          <p:cNvSpPr txBox="1"/>
          <p:nvPr>
            <p:ph idx="4294967295" type="subTitle"/>
          </p:nvPr>
        </p:nvSpPr>
        <p:spPr>
          <a:xfrm>
            <a:off x="7235650" y="0"/>
            <a:ext cx="1908300" cy="2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600">
                <a:solidFill>
                  <a:srgbClr val="E06666"/>
                </a:solidFill>
              </a:rPr>
              <a:t>NASA</a:t>
            </a:r>
            <a:r>
              <a:rPr lang="pl" sz="600"/>
              <a:t> Space Apps 2023, Morug Melog Team</a:t>
            </a:r>
            <a:endParaRPr sz="600">
              <a:uFill>
                <a:noFill/>
              </a:uFill>
              <a:hlinkClick r:id="rId6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"/>
          <p:cNvSpPr txBox="1"/>
          <p:nvPr>
            <p:ph idx="1" type="body"/>
          </p:nvPr>
        </p:nvSpPr>
        <p:spPr>
          <a:xfrm>
            <a:off x="311700" y="992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7900"/>
              <a:t>Our solution:</a:t>
            </a:r>
            <a:endParaRPr b="1" sz="7900"/>
          </a:p>
          <a:p>
            <a:pPr indent="-315912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pl" sz="5500"/>
              <a:t>Completely</a:t>
            </a:r>
            <a:r>
              <a:rPr lang="pl" sz="5500"/>
              <a:t> </a:t>
            </a:r>
            <a:r>
              <a:rPr lang="pl" sz="5500"/>
              <a:t>new product</a:t>
            </a:r>
            <a:r>
              <a:rPr lang="pl" sz="5500"/>
              <a:t> that </a:t>
            </a:r>
            <a:r>
              <a:rPr lang="pl" sz="5500"/>
              <a:t>takes to the </a:t>
            </a:r>
            <a:r>
              <a:rPr b="1" lang="pl" sz="5500">
                <a:solidFill>
                  <a:srgbClr val="E06666"/>
                </a:solidFill>
              </a:rPr>
              <a:t>next level</a:t>
            </a:r>
            <a:r>
              <a:rPr b="1" lang="pl" sz="5500">
                <a:solidFill>
                  <a:srgbClr val="E06666"/>
                </a:solidFill>
              </a:rPr>
              <a:t> </a:t>
            </a:r>
            <a:r>
              <a:rPr b="1" lang="pl" sz="5500">
                <a:solidFill>
                  <a:srgbClr val="E06666"/>
                </a:solidFill>
              </a:rPr>
              <a:t>emergency management</a:t>
            </a:r>
            <a:r>
              <a:rPr lang="pl" sz="5500"/>
              <a:t>.</a:t>
            </a:r>
            <a:endParaRPr sz="5500"/>
          </a:p>
          <a:p>
            <a:pPr indent="-31591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l" sz="5500"/>
              <a:t>for governments</a:t>
            </a:r>
            <a:endParaRPr sz="5500"/>
          </a:p>
          <a:p>
            <a:pPr indent="-31591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l" sz="5500"/>
              <a:t>for rescue services</a:t>
            </a:r>
            <a:endParaRPr sz="5500"/>
          </a:p>
          <a:p>
            <a:pPr indent="-31591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l" sz="5500"/>
              <a:t>Uses ML to </a:t>
            </a:r>
            <a:r>
              <a:rPr lang="pl" sz="5500"/>
              <a:t>automatically find</a:t>
            </a:r>
            <a:r>
              <a:rPr lang="pl" sz="5500"/>
              <a:t> destroyed buildings and infrastructure.</a:t>
            </a:r>
            <a:endParaRPr sz="5500"/>
          </a:p>
          <a:p>
            <a:pPr indent="-31591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l" sz="5500"/>
              <a:t>Provides </a:t>
            </a:r>
            <a:r>
              <a:rPr b="1" lang="pl" sz="5500">
                <a:solidFill>
                  <a:srgbClr val="E06666"/>
                </a:solidFill>
              </a:rPr>
              <a:t>valuable</a:t>
            </a:r>
            <a:r>
              <a:rPr b="1" lang="pl" sz="5500">
                <a:solidFill>
                  <a:srgbClr val="E06666"/>
                </a:solidFill>
              </a:rPr>
              <a:t> information</a:t>
            </a:r>
            <a:r>
              <a:rPr lang="pl" sz="5500"/>
              <a:t> about natural disasters in</a:t>
            </a:r>
            <a:r>
              <a:rPr lang="pl" sz="5500"/>
              <a:t> the most crucial moments</a:t>
            </a:r>
            <a:r>
              <a:rPr lang="pl" sz="5500"/>
              <a:t>.</a:t>
            </a:r>
            <a:endParaRPr sz="5500"/>
          </a:p>
          <a:p>
            <a:pPr indent="-31591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l" sz="5500"/>
              <a:t>Enables </a:t>
            </a:r>
            <a:r>
              <a:rPr b="1" lang="pl" sz="5500">
                <a:solidFill>
                  <a:srgbClr val="E06666"/>
                </a:solidFill>
              </a:rPr>
              <a:t>quick response</a:t>
            </a:r>
            <a:r>
              <a:rPr lang="pl" sz="5500"/>
              <a:t> to </a:t>
            </a:r>
            <a:r>
              <a:rPr lang="pl" sz="5500"/>
              <a:t>ones that need it the most</a:t>
            </a:r>
            <a:r>
              <a:rPr lang="pl" sz="5500"/>
              <a:t>.</a:t>
            </a:r>
            <a:endParaRPr sz="5500"/>
          </a:p>
          <a:p>
            <a:pPr indent="-31591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pl" sz="5500">
                <a:solidFill>
                  <a:srgbClr val="E06666"/>
                </a:solidFill>
              </a:rPr>
              <a:t>Mitigates</a:t>
            </a:r>
            <a:r>
              <a:rPr lang="pl" sz="5500"/>
              <a:t> </a:t>
            </a:r>
            <a:r>
              <a:rPr lang="pl" sz="5500"/>
              <a:t>analytic</a:t>
            </a:r>
            <a:r>
              <a:rPr lang="pl" sz="5500"/>
              <a:t>al</a:t>
            </a:r>
            <a:r>
              <a:rPr lang="pl" sz="5500"/>
              <a:t> </a:t>
            </a:r>
            <a:r>
              <a:rPr b="1" lang="pl" sz="5500">
                <a:solidFill>
                  <a:srgbClr val="E06666"/>
                </a:solidFill>
              </a:rPr>
              <a:t>bottleneck</a:t>
            </a:r>
            <a:r>
              <a:rPr lang="pl" sz="5500"/>
              <a:t> in the </a:t>
            </a:r>
            <a:r>
              <a:rPr lang="pl" sz="5500">
                <a:solidFill>
                  <a:srgbClr val="CCCCCC"/>
                </a:solidFill>
              </a:rPr>
              <a:t>post-disaster workflow</a:t>
            </a:r>
            <a:r>
              <a:rPr lang="pl" sz="5500"/>
              <a:t>.</a:t>
            </a:r>
            <a:endParaRPr sz="5500"/>
          </a:p>
          <a:p>
            <a:pPr indent="-315912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l" sz="5500"/>
              <a:t>Ready to handle </a:t>
            </a:r>
            <a:r>
              <a:rPr b="1" lang="pl" sz="5500">
                <a:solidFill>
                  <a:srgbClr val="E06666"/>
                </a:solidFill>
              </a:rPr>
              <a:t>new</a:t>
            </a:r>
            <a:r>
              <a:rPr b="1" lang="pl" sz="5500"/>
              <a:t> </a:t>
            </a:r>
            <a:r>
              <a:rPr b="1" lang="pl" sz="5500">
                <a:solidFill>
                  <a:srgbClr val="E06666"/>
                </a:solidFill>
              </a:rPr>
              <a:t>types</a:t>
            </a:r>
            <a:r>
              <a:rPr lang="pl" sz="5500"/>
              <a:t> of disasters.</a:t>
            </a:r>
            <a:endParaRPr sz="55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l"/>
              <a:t>The goal is to s</a:t>
            </a:r>
            <a:r>
              <a:rPr lang="pl"/>
              <a:t>ave lives</a:t>
            </a:r>
            <a:endParaRPr/>
          </a:p>
        </p:txBody>
      </p:sp>
      <p:sp>
        <p:nvSpPr>
          <p:cNvPr id="166" name="Google Shape;166;p19"/>
          <p:cNvSpPr txBox="1"/>
          <p:nvPr>
            <p:ph idx="1" type="body"/>
          </p:nvPr>
        </p:nvSpPr>
        <p:spPr>
          <a:xfrm>
            <a:off x="311700" y="4239050"/>
            <a:ext cx="85206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l"/>
              <a:t>Our goal is to save lives!</a:t>
            </a:r>
            <a:endParaRPr/>
          </a:p>
        </p:txBody>
      </p:sp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262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l" sz="3500"/>
              <a:t>Conclusions</a:t>
            </a:r>
            <a:endParaRPr b="1" sz="3500"/>
          </a:p>
        </p:txBody>
      </p:sp>
      <p:sp>
        <p:nvSpPr>
          <p:cNvPr id="168" name="Google Shape;168;p19"/>
          <p:cNvSpPr txBox="1"/>
          <p:nvPr>
            <p:ph idx="4294967295" type="subTitle"/>
          </p:nvPr>
        </p:nvSpPr>
        <p:spPr>
          <a:xfrm>
            <a:off x="7235650" y="0"/>
            <a:ext cx="1908300" cy="2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600">
                <a:solidFill>
                  <a:srgbClr val="E06666"/>
                </a:solidFill>
              </a:rPr>
              <a:t>NASA</a:t>
            </a:r>
            <a:r>
              <a:rPr lang="pl" sz="600"/>
              <a:t> Space Apps 2023, Morug Melog Team</a:t>
            </a:r>
            <a:endParaRPr sz="600">
              <a:uFill>
                <a:noFill/>
              </a:uFill>
              <a:hlinkClick r:id="rId3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